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58" r:id="rId3"/>
    <p:sldId id="271" r:id="rId4"/>
    <p:sldId id="270" r:id="rId5"/>
    <p:sldId id="272" r:id="rId6"/>
    <p:sldId id="260" r:id="rId7"/>
    <p:sldId id="27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BDA6D-DC69-4DCE-BAF7-6763517D3376}" type="datetimeFigureOut">
              <a:rPr lang="en-US"/>
              <a:t>5/7/2014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77E94-A6AB-4E02-8E43-E89F9CF4757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F6C43-988E-4257-9A1C-C162EF036D58}" type="datetimeFigureOut">
              <a:rPr lang="en-US"/>
              <a:t>5/7/2014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91D0-8E1B-49C7-849B-A28568D9449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5/7/2014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5/7/2014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/>
          <a:lstStyle/>
          <a:p>
            <a:fld id="{2CCFE9AC-F15C-4FA0-A6F1-298829FA691D}" type="datetimeFigureOut">
              <a:rPr lang="en-US"/>
              <a:t>5/7/2014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/>
          <a:lstStyle/>
          <a:p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5/7/2014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5/7/2014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5/7/2014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5/7/2014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5/7/2014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5/7/2014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8896" y="2465294"/>
            <a:ext cx="5389895" cy="4392706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>
            <a:normAutofit/>
          </a:bodyPr>
          <a:lstStyle>
            <a:lvl1pPr marL="0" indent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5/7/2014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5/7/2014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FE9AC-F15C-4FA0-A6F1-298829FA691D}" type="datetimeFigureOut">
              <a:rPr lang="en-US"/>
              <a:t>5/7/2014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Elementary Mathematics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863D"/>
                </a:solidFill>
              </a:rPr>
              <a:t>G</a:t>
            </a:r>
            <a:r>
              <a:rPr lang="en-US" dirty="0" smtClean="0"/>
              <a:t>reatest </a:t>
            </a:r>
            <a:r>
              <a:rPr lang="en-US" b="1" dirty="0" smtClean="0">
                <a:solidFill>
                  <a:srgbClr val="00863D"/>
                </a:solidFill>
              </a:rPr>
              <a:t>C</a:t>
            </a:r>
            <a:r>
              <a:rPr lang="en-US" dirty="0" smtClean="0"/>
              <a:t>ommon </a:t>
            </a:r>
            <a:r>
              <a:rPr lang="en-US" b="1" dirty="0" smtClean="0">
                <a:solidFill>
                  <a:srgbClr val="00863D"/>
                </a:solidFill>
              </a:rPr>
              <a:t>F</a:t>
            </a:r>
            <a:r>
              <a:rPr lang="en-US" dirty="0" smtClean="0"/>
              <a:t>actor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838015" y="207034"/>
            <a:ext cx="6597464" cy="4115729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863D"/>
                </a:solidFill>
              </a:rPr>
              <a:t>G</a:t>
            </a:r>
            <a:r>
              <a:rPr lang="en-US" sz="4800" dirty="0" smtClean="0"/>
              <a:t>reatest </a:t>
            </a:r>
            <a:br>
              <a:rPr lang="en-US" sz="4800" dirty="0" smtClean="0"/>
            </a:br>
            <a:r>
              <a:rPr lang="en-US" sz="9600" dirty="0" smtClean="0">
                <a:solidFill>
                  <a:srgbClr val="00863D"/>
                </a:solidFill>
              </a:rPr>
              <a:t>C</a:t>
            </a:r>
            <a:r>
              <a:rPr lang="en-US" sz="4800" dirty="0" smtClean="0"/>
              <a:t>ommon </a:t>
            </a:r>
            <a:br>
              <a:rPr lang="en-US" sz="4800" dirty="0" smtClean="0"/>
            </a:br>
            <a:r>
              <a:rPr lang="en-US" sz="9600" dirty="0" smtClean="0">
                <a:solidFill>
                  <a:srgbClr val="00863D"/>
                </a:solidFill>
              </a:rPr>
              <a:t>F</a:t>
            </a:r>
            <a:r>
              <a:rPr lang="en-US" sz="4800" dirty="0" smtClean="0"/>
              <a:t>actor</a:t>
            </a:r>
            <a:endParaRPr lang="en-US" sz="48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9600" b="1" dirty="0" err="1" smtClean="0">
                <a:solidFill>
                  <a:srgbClr val="00863D"/>
                </a:solidFill>
              </a:rPr>
              <a:t>GCF</a:t>
            </a:r>
            <a:endParaRPr lang="en-US" sz="9600" b="1" dirty="0">
              <a:solidFill>
                <a:srgbClr val="00863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472" y="284672"/>
            <a:ext cx="931293" cy="13969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178" y="2259237"/>
            <a:ext cx="22860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58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863D"/>
                </a:solidFill>
              </a:rPr>
              <a:t>GFC</a:t>
            </a:r>
            <a:r>
              <a:rPr lang="en-US" dirty="0"/>
              <a:t> </a:t>
            </a:r>
            <a:r>
              <a:rPr lang="en-US" dirty="0" smtClean="0"/>
              <a:t>– Listing the Factors Method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80160" y="2190749"/>
            <a:ext cx="9628632" cy="447747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“Listing the Factors Method” is a comparison to find the </a:t>
            </a:r>
            <a:r>
              <a:rPr lang="en-US" dirty="0" smtClean="0">
                <a:solidFill>
                  <a:srgbClr val="7030A0"/>
                </a:solidFill>
              </a:rPr>
              <a:t>largest number </a:t>
            </a:r>
            <a:r>
              <a:rPr lang="en-US" dirty="0" smtClean="0"/>
              <a:t>in a matching set of </a:t>
            </a:r>
            <a:r>
              <a:rPr lang="en-US" dirty="0" smtClean="0">
                <a:solidFill>
                  <a:srgbClr val="FF0000"/>
                </a:solidFill>
              </a:rPr>
              <a:t>Factors</a:t>
            </a:r>
            <a:r>
              <a:rPr lang="en-US" dirty="0" smtClean="0"/>
              <a:t> between two </a:t>
            </a:r>
            <a:r>
              <a:rPr lang="en-US" dirty="0" smtClean="0">
                <a:solidFill>
                  <a:srgbClr val="0070C0"/>
                </a:solidFill>
              </a:rPr>
              <a:t>unrelated numbers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Factors</a:t>
            </a:r>
            <a:r>
              <a:rPr lang="en-US" dirty="0" smtClean="0"/>
              <a:t> are a set of numbers that divide, or group</a:t>
            </a:r>
            <a:r>
              <a:rPr lang="en-US" dirty="0"/>
              <a:t>,</a:t>
            </a:r>
            <a:r>
              <a:rPr lang="en-US" dirty="0" smtClean="0"/>
              <a:t> a given number evenly.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E</a:t>
            </a:r>
            <a:r>
              <a:rPr lang="en-US" dirty="0" smtClean="0"/>
              <a:t>xample:  All of the possible factors for the number </a:t>
            </a:r>
            <a:r>
              <a:rPr lang="en-US" dirty="0" smtClean="0">
                <a:solidFill>
                  <a:srgbClr val="0070C0"/>
                </a:solidFill>
              </a:rPr>
              <a:t>24</a:t>
            </a:r>
            <a:r>
              <a:rPr lang="en-US" dirty="0" smtClean="0"/>
              <a:t> are (</a:t>
            </a:r>
            <a:r>
              <a:rPr lang="en-US" dirty="0" smtClean="0">
                <a:solidFill>
                  <a:srgbClr val="FF0000"/>
                </a:solidFill>
              </a:rPr>
              <a:t>1, 2, 3, 4, 6, 8, 12, 24</a:t>
            </a:r>
            <a:r>
              <a:rPr lang="en-US" dirty="0" smtClean="0"/>
              <a:t>).  We can determine the factors through an exhaustive list of multiplications that equal </a:t>
            </a:r>
            <a:r>
              <a:rPr lang="en-US" dirty="0" smtClean="0">
                <a:solidFill>
                  <a:srgbClr val="0070C0"/>
                </a:solidFill>
              </a:rPr>
              <a:t>24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1 x 24 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70C0"/>
                </a:solidFill>
              </a:rPr>
              <a:t>24</a:t>
            </a:r>
            <a:r>
              <a:rPr lang="en-US" dirty="0" smtClean="0"/>
              <a:t>;  </a:t>
            </a:r>
            <a:r>
              <a:rPr lang="en-US" dirty="0" smtClean="0">
                <a:solidFill>
                  <a:srgbClr val="FF0000"/>
                </a:solidFill>
              </a:rPr>
              <a:t>2 x 12 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70C0"/>
                </a:solidFill>
              </a:rPr>
              <a:t>24</a:t>
            </a:r>
            <a:r>
              <a:rPr lang="en-US" dirty="0" smtClean="0"/>
              <a:t>;  </a:t>
            </a:r>
            <a:r>
              <a:rPr lang="en-US" dirty="0" smtClean="0">
                <a:solidFill>
                  <a:srgbClr val="FF0000"/>
                </a:solidFill>
              </a:rPr>
              <a:t>3 x   8 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70C0"/>
                </a:solidFill>
              </a:rPr>
              <a:t>24</a:t>
            </a:r>
            <a:r>
              <a:rPr lang="en-US" dirty="0" smtClean="0"/>
              <a:t>;  </a:t>
            </a:r>
            <a:r>
              <a:rPr lang="en-US" dirty="0" smtClean="0">
                <a:solidFill>
                  <a:srgbClr val="FF0000"/>
                </a:solidFill>
              </a:rPr>
              <a:t>4 x   6 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70C0"/>
                </a:solidFill>
              </a:rPr>
              <a:t>24</a:t>
            </a:r>
            <a:r>
              <a:rPr lang="en-US" dirty="0" smtClean="0"/>
              <a:t>;</a:t>
            </a:r>
          </a:p>
          <a:p>
            <a:pPr marL="457200" lvl="1" indent="0">
              <a:buNone/>
            </a:pPr>
            <a:endParaRPr lang="en-US" sz="800" dirty="0"/>
          </a:p>
          <a:p>
            <a:pPr marL="457200" lvl="1" indent="0">
              <a:buNone/>
            </a:pPr>
            <a:r>
              <a:rPr lang="en-US" dirty="0" smtClean="0"/>
              <a:t>And… all </a:t>
            </a:r>
            <a:r>
              <a:rPr lang="en-US" dirty="0"/>
              <a:t>of the possible factors for the number </a:t>
            </a:r>
            <a:r>
              <a:rPr lang="en-US" dirty="0" smtClean="0">
                <a:solidFill>
                  <a:srgbClr val="0070C0"/>
                </a:solidFill>
              </a:rPr>
              <a:t>36</a:t>
            </a:r>
            <a:r>
              <a:rPr lang="en-US" dirty="0" smtClean="0"/>
              <a:t> </a:t>
            </a:r>
            <a:r>
              <a:rPr lang="en-US" dirty="0"/>
              <a:t>are (</a:t>
            </a:r>
            <a:r>
              <a:rPr lang="en-US" dirty="0">
                <a:solidFill>
                  <a:srgbClr val="FF0000"/>
                </a:solidFill>
              </a:rPr>
              <a:t>1, 2, 3, 4, 6</a:t>
            </a:r>
            <a:r>
              <a:rPr lang="en-US" dirty="0" smtClean="0">
                <a:solidFill>
                  <a:srgbClr val="FF0000"/>
                </a:solidFill>
              </a:rPr>
              <a:t>, 9, 12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18, 36</a:t>
            </a:r>
            <a:r>
              <a:rPr lang="en-US" dirty="0" smtClean="0"/>
              <a:t>).  </a:t>
            </a:r>
            <a:r>
              <a:rPr lang="en-US" dirty="0"/>
              <a:t>We can determine the factors </a:t>
            </a:r>
            <a:r>
              <a:rPr lang="en-US" dirty="0" smtClean="0"/>
              <a:t>through an exhaustive list of </a:t>
            </a:r>
            <a:r>
              <a:rPr lang="en-US" dirty="0"/>
              <a:t>multiplications that equal </a:t>
            </a:r>
            <a:r>
              <a:rPr lang="en-US" dirty="0" smtClean="0">
                <a:solidFill>
                  <a:srgbClr val="0070C0"/>
                </a:solidFill>
              </a:rPr>
              <a:t>36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1 x 36 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70C0"/>
                </a:solidFill>
              </a:rPr>
              <a:t>36</a:t>
            </a:r>
            <a:r>
              <a:rPr lang="en-US" dirty="0" smtClean="0"/>
              <a:t>;  </a:t>
            </a:r>
            <a:r>
              <a:rPr lang="en-US" dirty="0" smtClean="0">
                <a:solidFill>
                  <a:srgbClr val="FF0000"/>
                </a:solidFill>
              </a:rPr>
              <a:t>2 x 18 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70C0"/>
                </a:solidFill>
              </a:rPr>
              <a:t>36</a:t>
            </a:r>
            <a:r>
              <a:rPr lang="en-US" dirty="0" smtClean="0"/>
              <a:t>;  </a:t>
            </a:r>
            <a:r>
              <a:rPr lang="en-US" dirty="0" smtClean="0">
                <a:solidFill>
                  <a:srgbClr val="FF0000"/>
                </a:solidFill>
              </a:rPr>
              <a:t>3 x 12 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70C0"/>
                </a:solidFill>
              </a:rPr>
              <a:t>36</a:t>
            </a:r>
            <a:r>
              <a:rPr lang="en-US" dirty="0" smtClean="0"/>
              <a:t>;  </a:t>
            </a:r>
            <a:r>
              <a:rPr lang="en-US" dirty="0" smtClean="0">
                <a:solidFill>
                  <a:srgbClr val="FF0000"/>
                </a:solidFill>
              </a:rPr>
              <a:t>4 x  9 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70C0"/>
                </a:solidFill>
              </a:rPr>
              <a:t>36</a:t>
            </a:r>
            <a:r>
              <a:rPr lang="en-US" dirty="0" smtClean="0"/>
              <a:t>;  </a:t>
            </a:r>
            <a:r>
              <a:rPr lang="en-US" dirty="0" smtClean="0">
                <a:solidFill>
                  <a:srgbClr val="FF0000"/>
                </a:solidFill>
              </a:rPr>
              <a:t>6 x  6 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70C0"/>
                </a:solidFill>
              </a:rPr>
              <a:t>36</a:t>
            </a:r>
            <a:r>
              <a:rPr lang="en-US" dirty="0" smtClean="0"/>
              <a:t>;</a:t>
            </a:r>
          </a:p>
          <a:p>
            <a:pPr marL="457200" lvl="1" indent="0">
              <a:buNone/>
            </a:pPr>
            <a:endParaRPr lang="en-US" sz="800" dirty="0">
              <a:solidFill>
                <a:schemeClr val="tx1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A matching set of </a:t>
            </a:r>
            <a:r>
              <a:rPr lang="en-US" dirty="0" smtClean="0">
                <a:solidFill>
                  <a:srgbClr val="FF0000"/>
                </a:solidFill>
              </a:rPr>
              <a:t>Factors</a:t>
            </a:r>
            <a:r>
              <a:rPr lang="en-US" dirty="0" smtClean="0"/>
              <a:t> for the two numbers (</a:t>
            </a:r>
            <a:r>
              <a:rPr lang="en-US" dirty="0" smtClean="0">
                <a:solidFill>
                  <a:srgbClr val="0070C0"/>
                </a:solidFill>
              </a:rPr>
              <a:t>24</a:t>
            </a:r>
            <a:r>
              <a:rPr lang="en-US" dirty="0" smtClean="0"/>
              <a:t> &amp; </a:t>
            </a:r>
            <a:r>
              <a:rPr lang="en-US" dirty="0" smtClean="0">
                <a:solidFill>
                  <a:srgbClr val="0070C0"/>
                </a:solidFill>
              </a:rPr>
              <a:t>36)</a:t>
            </a:r>
            <a:r>
              <a:rPr lang="en-US" dirty="0" smtClean="0"/>
              <a:t> equal (</a:t>
            </a:r>
            <a:r>
              <a:rPr lang="en-US" dirty="0" smtClean="0">
                <a:solidFill>
                  <a:srgbClr val="FF0000"/>
                </a:solidFill>
              </a:rPr>
              <a:t>1, 2, 3, 4, 6, </a:t>
            </a:r>
            <a:r>
              <a:rPr lang="en-US" dirty="0" smtClean="0">
                <a:solidFill>
                  <a:srgbClr val="7030A0"/>
                </a:solidFill>
              </a:rPr>
              <a:t>12</a:t>
            </a:r>
            <a:r>
              <a:rPr lang="en-US" dirty="0" smtClean="0"/>
              <a:t>), the greatest of these matching </a:t>
            </a:r>
            <a:r>
              <a:rPr lang="en-US" dirty="0" smtClean="0">
                <a:solidFill>
                  <a:srgbClr val="FF0000"/>
                </a:solidFill>
              </a:rPr>
              <a:t>Factors</a:t>
            </a:r>
            <a:r>
              <a:rPr lang="en-US" dirty="0" smtClean="0"/>
              <a:t> is the </a:t>
            </a:r>
            <a:r>
              <a:rPr lang="en-US" b="1" dirty="0" err="1" smtClean="0">
                <a:solidFill>
                  <a:srgbClr val="00863D"/>
                </a:solidFill>
              </a:rPr>
              <a:t>GCF</a:t>
            </a:r>
            <a:r>
              <a:rPr lang="en-US" dirty="0" smtClean="0"/>
              <a:t> between them.  The </a:t>
            </a:r>
            <a:r>
              <a:rPr lang="en-US" b="1" dirty="0" err="1" smtClean="0">
                <a:solidFill>
                  <a:srgbClr val="00863D"/>
                </a:solidFill>
              </a:rPr>
              <a:t>GCF</a:t>
            </a:r>
            <a:r>
              <a:rPr lang="en-US" dirty="0" smtClean="0"/>
              <a:t> between </a:t>
            </a:r>
            <a:r>
              <a:rPr lang="en-US" dirty="0" smtClean="0">
                <a:solidFill>
                  <a:srgbClr val="0070C0"/>
                </a:solidFill>
              </a:rPr>
              <a:t>24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36</a:t>
            </a:r>
            <a:r>
              <a:rPr lang="en-US" dirty="0" smtClean="0"/>
              <a:t> is </a:t>
            </a:r>
            <a:r>
              <a:rPr lang="en-US" dirty="0" smtClean="0">
                <a:solidFill>
                  <a:srgbClr val="7030A0"/>
                </a:solidFill>
              </a:rPr>
              <a:t>12</a:t>
            </a:r>
            <a:r>
              <a:rPr lang="en-US" dirty="0" smtClean="0"/>
              <a:t>.</a:t>
            </a:r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44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b="1" dirty="0" err="1" smtClean="0">
                <a:solidFill>
                  <a:srgbClr val="00863D"/>
                </a:solidFill>
              </a:rPr>
              <a:t>GCF</a:t>
            </a:r>
            <a:r>
              <a:rPr lang="en-US" dirty="0" smtClean="0"/>
              <a:t> Venn for common </a:t>
            </a:r>
            <a:r>
              <a:rPr lang="en-US" dirty="0" smtClean="0">
                <a:solidFill>
                  <a:srgbClr val="FF0000"/>
                </a:solidFill>
              </a:rPr>
              <a:t>Factors</a:t>
            </a:r>
            <a:r>
              <a:rPr lang="en-US" dirty="0" smtClean="0"/>
              <a:t> of </a:t>
            </a:r>
            <a:r>
              <a:rPr lang="en-US" dirty="0" smtClean="0">
                <a:solidFill>
                  <a:srgbClr val="0070C0"/>
                </a:solidFill>
              </a:rPr>
              <a:t>24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36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506" y="1828456"/>
            <a:ext cx="6948713" cy="502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8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863D"/>
                </a:solidFill>
              </a:rPr>
              <a:t>GFC</a:t>
            </a:r>
            <a:r>
              <a:rPr lang="en-US" dirty="0"/>
              <a:t> </a:t>
            </a:r>
            <a:r>
              <a:rPr lang="en-US" dirty="0" smtClean="0"/>
              <a:t>– Prime Factorization Method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80160" y="2190749"/>
            <a:ext cx="9628632" cy="447747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</a:t>
            </a:r>
            <a:r>
              <a:rPr lang="en-US" dirty="0" smtClean="0"/>
              <a:t>“Prime Factorization Method</a:t>
            </a:r>
            <a:r>
              <a:rPr lang="en-US" dirty="0"/>
              <a:t>” </a:t>
            </a:r>
            <a:r>
              <a:rPr lang="en-US" dirty="0" smtClean="0"/>
              <a:t>utilizes a factor tree to represent the product of a number in prime numbers only.  We can then do a resulting comparison to determine the </a:t>
            </a:r>
            <a:r>
              <a:rPr lang="en-US" b="1" dirty="0" err="1">
                <a:solidFill>
                  <a:srgbClr val="00863D"/>
                </a:solidFill>
              </a:rPr>
              <a:t>GCF</a:t>
            </a:r>
            <a:r>
              <a:rPr lang="en-US" dirty="0"/>
              <a:t> </a:t>
            </a:r>
            <a:r>
              <a:rPr lang="en-US" dirty="0" smtClean="0"/>
              <a:t>between the two given numbers.</a:t>
            </a:r>
          </a:p>
          <a:p>
            <a:r>
              <a:rPr lang="en-US" dirty="0" smtClean="0"/>
              <a:t>Factor trees can begin with any two product factors of the comparison numbers.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E</a:t>
            </a:r>
            <a:r>
              <a:rPr lang="en-US" dirty="0" smtClean="0"/>
              <a:t>xample: We will use </a:t>
            </a:r>
            <a:r>
              <a:rPr lang="en-US" dirty="0" smtClean="0">
                <a:solidFill>
                  <a:srgbClr val="0070C0"/>
                </a:solidFill>
              </a:rPr>
              <a:t>48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72</a:t>
            </a:r>
            <a:r>
              <a:rPr lang="en-US" dirty="0" smtClean="0"/>
              <a:t> as our two comparison numbers, the following trees can be constructed.</a:t>
            </a:r>
          </a:p>
          <a:p>
            <a:pPr marL="457200" lvl="1" indent="0">
              <a:buNone/>
            </a:pPr>
            <a:r>
              <a:rPr lang="en-US" sz="2200" dirty="0"/>
              <a:t>	</a:t>
            </a:r>
            <a:r>
              <a:rPr lang="en-US" sz="2200" dirty="0" smtClean="0"/>
              <a:t>	</a:t>
            </a:r>
            <a:r>
              <a:rPr lang="en-US" sz="2200" dirty="0" smtClean="0">
                <a:solidFill>
                  <a:srgbClr val="0070C0"/>
                </a:solidFill>
              </a:rPr>
              <a:t>48</a:t>
            </a:r>
            <a:r>
              <a:rPr lang="en-US" sz="2200" dirty="0" smtClean="0"/>
              <a:t>					</a:t>
            </a:r>
            <a:r>
              <a:rPr lang="en-US" sz="2200" dirty="0" smtClean="0">
                <a:solidFill>
                  <a:srgbClr val="0070C0"/>
                </a:solidFill>
              </a:rPr>
              <a:t>72</a:t>
            </a:r>
          </a:p>
          <a:p>
            <a:pPr marL="457200" lvl="1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	    8		6			    9		8</a:t>
            </a:r>
          </a:p>
          <a:p>
            <a:pPr marL="457200" lvl="1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    2             4	        3	        2		            3              3	        2	         4</a:t>
            </a:r>
          </a:p>
          <a:p>
            <a:pPr marL="457200" lvl="1" indent="0">
              <a:buNone/>
            </a:pP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           2             2						 2               2</a:t>
            </a:r>
          </a:p>
          <a:p>
            <a:pPr marL="457200" lvl="1" indent="0">
              <a:buNone/>
            </a:pPr>
            <a:r>
              <a:rPr lang="en-US" sz="1800" dirty="0" smtClean="0"/>
              <a:t>	     </a:t>
            </a:r>
            <a:r>
              <a:rPr lang="en-US" sz="1800" dirty="0" smtClean="0">
                <a:solidFill>
                  <a:srgbClr val="FF0000"/>
                </a:solidFill>
              </a:rPr>
              <a:t>(2 x 2 x 2 x 3 x 2</a:t>
            </a:r>
            <a:r>
              <a:rPr lang="en-US" sz="1800" dirty="0" smtClean="0"/>
              <a:t>)				       (</a:t>
            </a:r>
            <a:r>
              <a:rPr lang="en-US" sz="1800" dirty="0" smtClean="0">
                <a:solidFill>
                  <a:srgbClr val="FF0000"/>
                </a:solidFill>
              </a:rPr>
              <a:t>3 x 3 x 2 x 2 x 2</a:t>
            </a:r>
            <a:r>
              <a:rPr lang="en-US" sz="1800" dirty="0" smtClean="0"/>
              <a:t>)</a:t>
            </a:r>
          </a:p>
          <a:p>
            <a:pPr marL="457200" lvl="1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     (</a:t>
            </a:r>
            <a:r>
              <a:rPr lang="en-US" sz="1800" dirty="0" smtClean="0">
                <a:solidFill>
                  <a:srgbClr val="FF0000"/>
                </a:solidFill>
              </a:rPr>
              <a:t>2 x 2 x 2 x3</a:t>
            </a:r>
            <a:r>
              <a:rPr lang="en-US" sz="1800" dirty="0" smtClean="0"/>
              <a:t>) x (</a:t>
            </a:r>
            <a:r>
              <a:rPr lang="en-US" sz="1800" dirty="0" smtClean="0">
                <a:solidFill>
                  <a:srgbClr val="FF0000"/>
                </a:solidFill>
              </a:rPr>
              <a:t>2</a:t>
            </a:r>
            <a:r>
              <a:rPr lang="en-US" sz="1800" dirty="0" smtClean="0"/>
              <a:t>)			       	       (</a:t>
            </a:r>
            <a:r>
              <a:rPr lang="en-US" sz="1800" dirty="0" smtClean="0">
                <a:solidFill>
                  <a:srgbClr val="FF0000"/>
                </a:solidFill>
              </a:rPr>
              <a:t>3</a:t>
            </a:r>
            <a:r>
              <a:rPr lang="en-US" sz="1800" dirty="0" smtClean="0"/>
              <a:t>) x (</a:t>
            </a:r>
            <a:r>
              <a:rPr lang="en-US" sz="1800" dirty="0" smtClean="0">
                <a:solidFill>
                  <a:srgbClr val="FF0000"/>
                </a:solidFill>
              </a:rPr>
              <a:t>3 x 2x 2 x 2</a:t>
            </a:r>
            <a:r>
              <a:rPr lang="en-US" sz="1800" dirty="0" smtClean="0"/>
              <a:t>)</a:t>
            </a:r>
          </a:p>
          <a:p>
            <a:pPr marL="457200" lvl="1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	</a:t>
            </a:r>
            <a:r>
              <a:rPr lang="en-US" sz="1800" dirty="0"/>
              <a:t> </a:t>
            </a:r>
            <a:r>
              <a:rPr lang="en-US" sz="1800" dirty="0" smtClean="0"/>
              <a:t> (</a:t>
            </a:r>
            <a:r>
              <a:rPr lang="en-US" sz="1800" dirty="0" smtClean="0">
                <a:solidFill>
                  <a:srgbClr val="7030A0"/>
                </a:solidFill>
              </a:rPr>
              <a:t>24</a:t>
            </a:r>
            <a:r>
              <a:rPr lang="en-US" sz="1800" dirty="0" smtClean="0"/>
              <a:t>) x (</a:t>
            </a:r>
            <a:r>
              <a:rPr lang="en-US" sz="1800" dirty="0" smtClean="0">
                <a:solidFill>
                  <a:srgbClr val="FF0000"/>
                </a:solidFill>
              </a:rPr>
              <a:t>2</a:t>
            </a:r>
            <a:r>
              <a:rPr lang="en-US" sz="1800" dirty="0" smtClean="0"/>
              <a:t>)			       	       (</a:t>
            </a:r>
            <a:r>
              <a:rPr lang="en-US" sz="1800" dirty="0" smtClean="0">
                <a:solidFill>
                  <a:srgbClr val="FF0000"/>
                </a:solidFill>
              </a:rPr>
              <a:t>3</a:t>
            </a:r>
            <a:r>
              <a:rPr lang="en-US" sz="1800" dirty="0" smtClean="0"/>
              <a:t>) x (</a:t>
            </a:r>
            <a:r>
              <a:rPr lang="en-US" sz="1800" dirty="0" smtClean="0">
                <a:solidFill>
                  <a:srgbClr val="7030A0"/>
                </a:solidFill>
              </a:rPr>
              <a:t>24</a:t>
            </a:r>
            <a:r>
              <a:rPr lang="en-US" sz="1800" dirty="0" smtClean="0"/>
              <a:t>)</a:t>
            </a:r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r>
              <a:rPr lang="en-US" sz="1800" dirty="0" smtClean="0"/>
              <a:t>The </a:t>
            </a:r>
            <a:r>
              <a:rPr lang="en-US" sz="1800" b="1" dirty="0" err="1">
                <a:solidFill>
                  <a:srgbClr val="00863D"/>
                </a:solidFill>
              </a:rPr>
              <a:t>GCF</a:t>
            </a:r>
            <a:r>
              <a:rPr lang="en-US" sz="1800" dirty="0"/>
              <a:t> between </a:t>
            </a:r>
            <a:r>
              <a:rPr lang="en-US" sz="1800" dirty="0" smtClean="0">
                <a:solidFill>
                  <a:srgbClr val="0070C0"/>
                </a:solidFill>
              </a:rPr>
              <a:t>48</a:t>
            </a:r>
            <a:r>
              <a:rPr lang="en-US" sz="1800" dirty="0" smtClean="0"/>
              <a:t> </a:t>
            </a:r>
            <a:r>
              <a:rPr lang="en-US" sz="1800" dirty="0"/>
              <a:t>and </a:t>
            </a:r>
            <a:r>
              <a:rPr lang="en-US" sz="1800" dirty="0" smtClean="0">
                <a:solidFill>
                  <a:srgbClr val="0070C0"/>
                </a:solidFill>
              </a:rPr>
              <a:t>72</a:t>
            </a:r>
            <a:r>
              <a:rPr lang="en-US" sz="1800" dirty="0" smtClean="0"/>
              <a:t> </a:t>
            </a:r>
            <a:r>
              <a:rPr lang="en-US" sz="1800" dirty="0"/>
              <a:t>is </a:t>
            </a:r>
            <a:r>
              <a:rPr lang="en-US" sz="1800" dirty="0" smtClean="0">
                <a:solidFill>
                  <a:srgbClr val="7030A0"/>
                </a:solidFill>
              </a:rPr>
              <a:t>24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528204" y="4071668"/>
            <a:ext cx="560717" cy="23291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071450" y="4071667"/>
            <a:ext cx="560717" cy="23291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2665563" y="4058726"/>
            <a:ext cx="500331" cy="232913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7248691" y="4032846"/>
            <a:ext cx="500331" cy="232913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2208362" y="4359754"/>
            <a:ext cx="287362" cy="14323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3801559" y="4415807"/>
            <a:ext cx="287362" cy="14323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768860" y="4372675"/>
            <a:ext cx="287362" cy="14323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8362057" y="4414081"/>
            <a:ext cx="287362" cy="14323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8896802" y="4661639"/>
            <a:ext cx="287362" cy="14323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2639405" y="4661639"/>
            <a:ext cx="287362" cy="14323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684541" y="4405021"/>
            <a:ext cx="231187" cy="15229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262905" y="4405021"/>
            <a:ext cx="295135" cy="15229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831176" y="4414081"/>
            <a:ext cx="295135" cy="15229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9384120" y="4699086"/>
            <a:ext cx="295135" cy="15229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241439" y="4414081"/>
            <a:ext cx="295135" cy="15229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091581" y="4661639"/>
            <a:ext cx="295135" cy="15229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</a:t>
            </a:r>
            <a:r>
              <a:rPr lang="en-US" b="1" dirty="0" err="1">
                <a:solidFill>
                  <a:srgbClr val="00863D"/>
                </a:solidFill>
              </a:rPr>
              <a:t>GCF</a:t>
            </a:r>
            <a:r>
              <a:rPr lang="en-US" dirty="0"/>
              <a:t> Venn for </a:t>
            </a:r>
            <a:r>
              <a:rPr lang="en-US" dirty="0" smtClean="0"/>
              <a:t>common </a:t>
            </a:r>
            <a:r>
              <a:rPr lang="en-US" dirty="0" smtClean="0">
                <a:solidFill>
                  <a:srgbClr val="FF0000"/>
                </a:solidFill>
              </a:rPr>
              <a:t>Prime Factors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smtClean="0">
                <a:solidFill>
                  <a:srgbClr val="0070C0"/>
                </a:solidFill>
              </a:rPr>
              <a:t>48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>
                <a:solidFill>
                  <a:srgbClr val="0070C0"/>
                </a:solidFill>
              </a:rPr>
              <a:t>72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708" y="1828456"/>
            <a:ext cx="6948712" cy="502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2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ducation 16x9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ucation_16x9.potx" id="{AA5F22BC-61EA-4F01-AB22-75117871E196}" vid="{BD0EB374-1DDC-4F15-88A9-D386288C58A6}"/>
    </a:ext>
  </a:extLst>
</a:theme>
</file>

<file path=ppt/theme/theme2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6F0C7C-95CD-4157-B59F-1693F8160B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Educational subjects presentation, chalkboard illustrations design (widescreen)</Template>
  <TotalTime>0</TotalTime>
  <Words>200</Words>
  <Application>Microsoft Office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Wingdings</vt:lpstr>
      <vt:lpstr>Education 16x9</vt:lpstr>
      <vt:lpstr>Elementary Mathematics</vt:lpstr>
      <vt:lpstr>Greatest  Common  Factor</vt:lpstr>
      <vt:lpstr>GFC – Listing the Factors Method</vt:lpstr>
      <vt:lpstr>The GCF Venn for common Factors of 24 and 36</vt:lpstr>
      <vt:lpstr>GFC – Prime Factorization Method</vt:lpstr>
      <vt:lpstr>The GCF Venn for common Prime Factors of 48 and 72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2014-05-08T03:35:40Z</dcterms:created>
  <dcterms:modified xsi:type="dcterms:W3CDTF">2014-05-08T19:37:00Z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TC034629029991</vt:lpwstr>
  </property>
</Properties>
</file>